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15"/>
  </p:notesMasterIdLst>
  <p:handoutMasterIdLst>
    <p:handoutMasterId r:id="rId16"/>
  </p:handoutMasterIdLst>
  <p:sldIdLst>
    <p:sldId id="268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8572F-AC7D-400B-92A2-AA41E7AD5647}" type="datetimeFigureOut">
              <a:rPr lang="de-DE" smtClean="0"/>
              <a:t>09.11.2022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D98B9-3C01-4E9C-AC34-AD511CBBDF2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2243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22EDB-FB10-4627-A0B2-C829FE7EAD40}" type="datetimeFigureOut">
              <a:rPr lang="de-DE" noProof="0" smtClean="0"/>
              <a:t>09.11.2022</a:t>
            </a:fld>
            <a:endParaRPr lang="de-DE" noProof="0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97BD3-2D7C-484E-9749-B17AFB902C41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27561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7BD3-2D7C-484E-9749-B17AFB902C41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4540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7BD3-2D7C-484E-9749-B17AFB902C41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03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60F1C2A9-61BA-49EF-BABD-994D6D1A6204}" type="datetime1">
              <a:rPr lang="de-DE" noProof="0" smtClean="0"/>
              <a:t>09.11.2022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132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9CC9061-1D52-40DE-9442-932AAC5915B9}" type="datetime1">
              <a:rPr lang="de-DE" noProof="0" smtClean="0"/>
              <a:t>09.11.2022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2081096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9CC9061-1D52-40DE-9442-932AAC5915B9}" type="datetime1">
              <a:rPr lang="de-DE" noProof="0" smtClean="0"/>
              <a:t>09.11.2022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1861078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8F02CD1-5A58-4E83-B12F-C700F8F9F07B}" type="datetime1">
              <a:rPr lang="de-DE" noProof="0" smtClean="0"/>
              <a:t>09.11.2022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4698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29CC9061-1D52-40DE-9442-932AAC5915B9}" type="datetime1">
              <a:rPr lang="de-DE" noProof="0" smtClean="0"/>
              <a:t>09.11.2022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31060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9F9BD21-A984-41E5-818B-BBC4857DAC35}" type="datetime1">
              <a:rPr lang="de-DE" noProof="0" smtClean="0"/>
              <a:t>09.11.2022</a:t>
            </a:fld>
            <a:endParaRPr lang="de-D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2143191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B4C08E-CC46-48B4-A4EE-717B27C7DFC1}" type="datetime1">
              <a:rPr lang="de-DE" noProof="0" smtClean="0"/>
              <a:t>09.11.2022</a:t>
            </a:fld>
            <a:endParaRPr lang="de-DE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75595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7261606-FEEC-4611-9E29-8D2C1115C0B2}" type="datetime1">
              <a:rPr lang="de-DE" noProof="0" smtClean="0"/>
              <a:t>09.11.2022</a:t>
            </a:fld>
            <a:endParaRPr lang="de-DE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90507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3FED140-90F6-4441-964B-2F1687112EA1}" type="datetime1">
              <a:rPr lang="de-DE" noProof="0" smtClean="0"/>
              <a:t>09.11.2022</a:t>
            </a:fld>
            <a:endParaRPr lang="de-DE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89626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pPr rtl="0"/>
            <a:fld id="{29CC9061-1D52-40DE-9442-932AAC5915B9}" type="datetime1">
              <a:rPr lang="de-DE" noProof="0" smtClean="0"/>
              <a:t>09.11.2022</a:t>
            </a:fld>
            <a:endParaRPr lang="de-D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286827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pPr rtl="0"/>
            <a:fld id="{29CC9061-1D52-40DE-9442-932AAC5915B9}" type="datetime1">
              <a:rPr lang="de-DE" noProof="0" smtClean="0"/>
              <a:t>09.11.2022</a:t>
            </a:fld>
            <a:endParaRPr lang="de-D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306795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29CC9061-1D52-40DE-9442-932AAC5915B9}" type="datetime1">
              <a:rPr lang="de-DE" noProof="0" smtClean="0"/>
              <a:t>09.11.2022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595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89868916-58B2-48F0-B6C8-D995E8977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ofonisba Anguissola | Biography, Paintings, Art, Self-Portrait, &amp; Facts |  Britannica">
            <a:extLst>
              <a:ext uri="{FF2B5EF4-FFF2-40B4-BE49-F238E27FC236}">
                <a16:creationId xmlns:a16="http://schemas.microsoft.com/office/drawing/2014/main" id="{CD4F42B4-20DB-DB45-4DE4-9611B829B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9" r="5790"/>
          <a:stretch/>
        </p:blipFill>
        <p:spPr bwMode="auto">
          <a:xfrm>
            <a:off x="8362943" y="10"/>
            <a:ext cx="38290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Freeform 13">
            <a:extLst>
              <a:ext uri="{FF2B5EF4-FFF2-40B4-BE49-F238E27FC236}">
                <a16:creationId xmlns:a16="http://schemas.microsoft.com/office/drawing/2014/main" id="{BB82496C-9AD4-4916-BAB7-FF3CC04B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0" y="0"/>
            <a:ext cx="9807836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403" y="1098388"/>
            <a:ext cx="7818540" cy="4394988"/>
          </a:xfrm>
        </p:spPr>
        <p:txBody>
          <a:bodyPr rtlCol="0">
            <a:normAutofit/>
          </a:bodyPr>
          <a:lstStyle/>
          <a:p>
            <a:pPr algn="l"/>
            <a:r>
              <a:rPr lang="de-DE" sz="8500"/>
              <a:t> </a:t>
            </a:r>
            <a:r>
              <a:rPr lang="de-DE" sz="8500" b="1" err="1">
                <a:latin typeface="Algerian" panose="04020705040A02060702" pitchFamily="82" charset="0"/>
              </a:rPr>
              <a:t>Anguissola</a:t>
            </a:r>
            <a:r>
              <a:rPr lang="de-DE" sz="8500" b="1">
                <a:latin typeface="Algerian" panose="04020705040A02060702" pitchFamily="82" charset="0"/>
              </a:rPr>
              <a:t> </a:t>
            </a:r>
            <a:r>
              <a:rPr lang="de-DE" sz="8500" b="1" err="1">
                <a:latin typeface="Algerian" panose="04020705040A02060702" pitchFamily="82" charset="0"/>
              </a:rPr>
              <a:t>Sofonisba</a:t>
            </a:r>
            <a:endParaRPr lang="de-DE" sz="8500" b="1">
              <a:latin typeface="Algerian" panose="04020705040A02060702" pitchFamily="82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7FC2D8F-56D2-4ADF-B439-0E09E7C37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403" y="5563388"/>
            <a:ext cx="7818540" cy="742279"/>
          </a:xfrm>
        </p:spPr>
        <p:txBody>
          <a:bodyPr rtlCol="0"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de-DE" b="1" dirty="0">
                <a:solidFill>
                  <a:schemeClr val="tx1"/>
                </a:solidFill>
              </a:rPr>
              <a:t>Annika </a:t>
            </a:r>
            <a:r>
              <a:rPr lang="de-DE" b="1" dirty="0" err="1">
                <a:solidFill>
                  <a:schemeClr val="tx1"/>
                </a:solidFill>
              </a:rPr>
              <a:t>mackowiak</a:t>
            </a:r>
            <a:r>
              <a:rPr lang="de-DE" b="1" dirty="0">
                <a:solidFill>
                  <a:schemeClr val="tx1"/>
                </a:solidFill>
              </a:rPr>
              <a:t> – 3c </a:t>
            </a:r>
          </a:p>
          <a:p>
            <a:pPr algn="l" rtl="0">
              <a:lnSpc>
                <a:spcPct val="90000"/>
              </a:lnSpc>
            </a:pPr>
            <a:r>
              <a:rPr lang="de-DE" b="1" dirty="0">
                <a:solidFill>
                  <a:schemeClr val="tx1"/>
                </a:solidFill>
              </a:rPr>
              <a:t>10.11.2022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517C1286-B472-4907-9B47-E8C9FE290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7" name="Freeform 16">
            <a:extLst>
              <a:ext uri="{FF2B5EF4-FFF2-40B4-BE49-F238E27FC236}">
                <a16:creationId xmlns:a16="http://schemas.microsoft.com/office/drawing/2014/main" id="{28B35564-38A4-457A-BD01-15D6F1659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33061" y="0"/>
            <a:ext cx="164623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0DD617-0EBE-8F6B-8A41-16512896B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60335"/>
          </a:xfrm>
        </p:spPr>
        <p:txBody>
          <a:bodyPr/>
          <a:lstStyle/>
          <a:p>
            <a:r>
              <a:rPr lang="de-AT" dirty="0"/>
              <a:t>Woher hab ich die </a:t>
            </a:r>
            <a:r>
              <a:rPr lang="de-AT" dirty="0" err="1"/>
              <a:t>infos</a:t>
            </a:r>
            <a:r>
              <a:rPr lang="de-AT" dirty="0"/>
              <a:t>?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1A795A3-EB1A-96A2-2519-C76E1E008165}"/>
              </a:ext>
            </a:extLst>
          </p:cNvPr>
          <p:cNvSpPr txBox="1"/>
          <p:nvPr/>
        </p:nvSpPr>
        <p:spPr>
          <a:xfrm>
            <a:off x="1503680" y="1645920"/>
            <a:ext cx="101783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https://www.europeana.eu/de/exhibitions/pioneers/sofonisba-anguissola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https://de.wikipedia.org/wiki/Sofonisba_Anguissola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https://artinwords.de/sofonisba-anguissola/</a:t>
            </a:r>
          </a:p>
          <a:p>
            <a:endParaRPr lang="de-AT" dirty="0"/>
          </a:p>
          <a:p>
            <a:r>
              <a:rPr lang="de-AT" b="1" u="sng" dirty="0"/>
              <a:t>Andere Bilder: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https://de.wikipedia.org/wiki/Michelangelo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https://gemaeldeonline.wordpress.com/1590/07/07/sofonisba-anguissola-drei-kinder-mit-hund/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22213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unsthistorisches Museum: Selbstbildnis">
            <a:extLst>
              <a:ext uri="{FF2B5EF4-FFF2-40B4-BE49-F238E27FC236}">
                <a16:creationId xmlns:a16="http://schemas.microsoft.com/office/drawing/2014/main" id="{EB25AD7E-12E4-067A-ECF0-DD2F175C6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"/>
          <a:stretch/>
        </p:blipFill>
        <p:spPr bwMode="auto">
          <a:xfrm>
            <a:off x="7338646" y="10"/>
            <a:ext cx="485335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Freeform 10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 rtlCol="0">
            <a:normAutofit/>
          </a:bodyPr>
          <a:lstStyle/>
          <a:p>
            <a:r>
              <a:rPr lang="de-DE" dirty="0"/>
              <a:t>Wichtigste Informationen  </a:t>
            </a: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EA633A2-8338-82E3-C512-A8566CD19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1"/>
            <a:ext cx="6015897" cy="3593591"/>
          </a:xfrm>
        </p:spPr>
        <p:txBody>
          <a:bodyPr>
            <a:normAutofit/>
          </a:bodyPr>
          <a:lstStyle/>
          <a:p>
            <a:r>
              <a:rPr lang="de-AT" sz="2800" dirty="0"/>
              <a:t>Geboren: 1531 in Cremona </a:t>
            </a:r>
          </a:p>
          <a:p>
            <a:r>
              <a:rPr lang="de-AT" sz="2800" dirty="0"/>
              <a:t>Gestorben: 1625 in Palermo</a:t>
            </a:r>
          </a:p>
          <a:p>
            <a:r>
              <a:rPr lang="de-AT" sz="2800" dirty="0"/>
              <a:t>Bekannteste Malerin der </a:t>
            </a:r>
            <a:r>
              <a:rPr lang="de-AT" sz="2800" dirty="0" err="1"/>
              <a:t>Rainaissance</a:t>
            </a:r>
            <a:endParaRPr lang="de-AT" sz="2800" dirty="0"/>
          </a:p>
          <a:p>
            <a:r>
              <a:rPr lang="de-AT" sz="2800" dirty="0"/>
              <a:t>Berühmt für Portraits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82546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108AD-D5BC-C231-20E3-9BAF135FE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31585"/>
            <a:ext cx="10178322" cy="1492132"/>
          </a:xfrm>
        </p:spPr>
        <p:txBody>
          <a:bodyPr/>
          <a:lstStyle/>
          <a:p>
            <a:r>
              <a:rPr lang="de-AT" dirty="0"/>
              <a:t>Ihr weg zur </a:t>
            </a:r>
            <a:r>
              <a:rPr lang="de-AT" dirty="0" err="1"/>
              <a:t>kunst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690F18-507D-8302-01B4-D7B3B0711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240" y="2935126"/>
            <a:ext cx="10178322" cy="3593591"/>
          </a:xfrm>
        </p:spPr>
        <p:txBody>
          <a:bodyPr>
            <a:normAutofit/>
          </a:bodyPr>
          <a:lstStyle/>
          <a:p>
            <a:r>
              <a:rPr lang="de-AT" sz="2800" dirty="0"/>
              <a:t>ihre Familie war groß und die Eltern für damals modern</a:t>
            </a:r>
          </a:p>
          <a:p>
            <a:r>
              <a:rPr lang="de-AT" sz="2800" dirty="0"/>
              <a:t>schon früh zeigte sie künstlerisches Talent</a:t>
            </a:r>
          </a:p>
          <a:p>
            <a:r>
              <a:rPr lang="de-AT" sz="2800" dirty="0"/>
              <a:t>ab 11 Jahren Kunststudium</a:t>
            </a:r>
          </a:p>
          <a:p>
            <a:r>
              <a:rPr lang="de-AT" sz="2800" dirty="0"/>
              <a:t>Vater war Manager</a:t>
            </a:r>
          </a:p>
          <a:p>
            <a:r>
              <a:rPr lang="de-AT" sz="2800" dirty="0"/>
              <a:t>Michelangelo war ein Lehrer und gab Aufträge</a:t>
            </a:r>
          </a:p>
          <a:p>
            <a:r>
              <a:rPr lang="de-AT" sz="2800" dirty="0"/>
              <a:t>besonderes Talent für sehr realistische Bilder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3F58881-C59E-AC64-C679-839C1F070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770" y="3429000"/>
            <a:ext cx="1830070" cy="212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CB326697-A82C-8023-1E6A-F676F8C2147F}"/>
              </a:ext>
            </a:extLst>
          </p:cNvPr>
          <p:cNvCxnSpPr>
            <a:cxnSpLocks/>
          </p:cNvCxnSpPr>
          <p:nvPr/>
        </p:nvCxnSpPr>
        <p:spPr>
          <a:xfrm>
            <a:off x="9245600" y="1917283"/>
            <a:ext cx="751840" cy="101784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3CFF8C73-8132-4A6D-450F-4D352E879F3C}"/>
              </a:ext>
            </a:extLst>
          </p:cNvPr>
          <p:cNvSpPr txBox="1"/>
          <p:nvPr/>
        </p:nvSpPr>
        <p:spPr>
          <a:xfrm>
            <a:off x="8158480" y="1423409"/>
            <a:ext cx="298985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2400" b="1" dirty="0"/>
              <a:t>LEHRER!!! </a:t>
            </a:r>
            <a:r>
              <a:rPr lang="de-AT" sz="2400" b="1" dirty="0">
                <a:sym typeface="Wingdings" panose="05000000000000000000" pitchFamily="2" charset="2"/>
              </a:rPr>
              <a:t> Wow!!</a:t>
            </a:r>
            <a:endParaRPr lang="de-AT" sz="2400" b="1" dirty="0"/>
          </a:p>
        </p:txBody>
      </p:sp>
    </p:spTree>
    <p:extLst>
      <p:ext uri="{BB962C8B-B14F-4D97-AF65-F5344CB8AC3E}">
        <p14:creationId xmlns:p14="http://schemas.microsoft.com/office/powerpoint/2010/main" val="3427874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A98EB5-4E25-EFE4-2A5F-C8EA050B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728" y="330200"/>
            <a:ext cx="10172700" cy="1493517"/>
          </a:xfrm>
        </p:spPr>
        <p:txBody>
          <a:bodyPr/>
          <a:lstStyle/>
          <a:p>
            <a:r>
              <a:rPr lang="de-AT" dirty="0" err="1"/>
              <a:t>Sofonisba</a:t>
            </a:r>
            <a:r>
              <a:rPr lang="de-AT" dirty="0"/>
              <a:t> </a:t>
            </a:r>
            <a:r>
              <a:rPr lang="de-AT" dirty="0" err="1"/>
              <a:t>anguissola</a:t>
            </a:r>
            <a:r>
              <a:rPr lang="de-AT" dirty="0"/>
              <a:t> in </a:t>
            </a:r>
            <a:r>
              <a:rPr lang="de-AT" dirty="0" err="1"/>
              <a:t>madrid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B6F6FC-52A7-3A82-D36C-29D844634B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de-AT" sz="2400" dirty="0"/>
              <a:t>Ihr leben auf dem spanischen </a:t>
            </a:r>
            <a:r>
              <a:rPr lang="de-AT" sz="2400" u="sng" dirty="0" err="1"/>
              <a:t>königshof</a:t>
            </a:r>
            <a:endParaRPr lang="de-AT" sz="2400" u="sng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ECE1D00-AA48-54E6-FB62-57695DACE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5519420" cy="2996398"/>
          </a:xfrm>
        </p:spPr>
        <p:txBody>
          <a:bodyPr>
            <a:normAutofit/>
          </a:bodyPr>
          <a:lstStyle/>
          <a:p>
            <a:r>
              <a:rPr lang="de-AT" sz="2400" dirty="0"/>
              <a:t>1559 Reise nach Madrid zum spanischen König Philipp II.</a:t>
            </a:r>
          </a:p>
          <a:p>
            <a:r>
              <a:rPr lang="de-AT" sz="2400" dirty="0"/>
              <a:t>sie malte für die königliche Familie und war Hofdame</a:t>
            </a:r>
          </a:p>
          <a:p>
            <a:r>
              <a:rPr lang="de-AT" sz="2400" dirty="0"/>
              <a:t>königliche Familie schätzte sie sehr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435073-A2F0-FC34-4A1C-FEDB0ED18E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04424" y="1180168"/>
            <a:ext cx="4800600" cy="1186242"/>
          </a:xfrm>
        </p:spPr>
        <p:txBody>
          <a:bodyPr/>
          <a:lstStyle/>
          <a:p>
            <a:pPr algn="ctr"/>
            <a:r>
              <a:rPr lang="de-AT" dirty="0"/>
              <a:t>Philipp II.  gemalt von </a:t>
            </a:r>
            <a:r>
              <a:rPr lang="de-AT" dirty="0" err="1"/>
              <a:t>sofonisba</a:t>
            </a:r>
            <a:r>
              <a:rPr lang="de-AT" dirty="0"/>
              <a:t> </a:t>
            </a:r>
            <a:r>
              <a:rPr lang="de-AT" dirty="0" err="1"/>
              <a:t>anguissola</a:t>
            </a:r>
            <a:r>
              <a:rPr lang="de-AT" dirty="0"/>
              <a:t> </a:t>
            </a:r>
          </a:p>
        </p:txBody>
      </p:sp>
      <p:pic>
        <p:nvPicPr>
          <p:cNvPr id="4098" name="Picture 2" descr="Philip II - The Collection - Museo Nacional del Prado">
            <a:extLst>
              <a:ext uri="{FF2B5EF4-FFF2-40B4-BE49-F238E27FC236}">
                <a16:creationId xmlns:a16="http://schemas.microsoft.com/office/drawing/2014/main" id="{B4CEF1AB-5C5A-E6A2-49D4-EAF976F184B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44" y="2432895"/>
            <a:ext cx="3464560" cy="394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186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Freeform 6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2CBA99-D673-5D14-6748-2297544E6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31585"/>
            <a:ext cx="10178322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Ihr</a:t>
            </a:r>
            <a:r>
              <a:rPr lang="en-US" dirty="0"/>
              <a:t> </a:t>
            </a:r>
            <a:r>
              <a:rPr lang="en-US" dirty="0" err="1"/>
              <a:t>weiteres</a:t>
            </a:r>
            <a:r>
              <a:rPr lang="en-US" dirty="0"/>
              <a:t> leben… </a:t>
            </a:r>
          </a:p>
        </p:txBody>
      </p:sp>
      <p:sp>
        <p:nvSpPr>
          <p:cNvPr id="5131" name="Freeform 6">
            <a:extLst>
              <a:ext uri="{FF2B5EF4-FFF2-40B4-BE49-F238E27FC236}">
                <a16:creationId xmlns:a16="http://schemas.microsoft.com/office/drawing/2014/main" id="{CBA85B1C-8413-4C7D-98D0-7956747EA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7DED5A-FE0D-6536-5DC1-E10729B6F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1678" y="1650125"/>
            <a:ext cx="6769484" cy="422946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2400" dirty="0" err="1"/>
              <a:t>sie</a:t>
            </a:r>
            <a:r>
              <a:rPr lang="en-US" sz="2400" dirty="0"/>
              <a:t> </a:t>
            </a:r>
            <a:r>
              <a:rPr lang="en-US" sz="2400" dirty="0" err="1"/>
              <a:t>trauerte</a:t>
            </a:r>
            <a:r>
              <a:rPr lang="en-US" sz="2400" dirty="0"/>
              <a:t> </a:t>
            </a:r>
            <a:r>
              <a:rPr lang="en-US" sz="2400" dirty="0" err="1"/>
              <a:t>sehr</a:t>
            </a:r>
            <a:r>
              <a:rPr lang="en-US" sz="2400" dirty="0"/>
              <a:t> </a:t>
            </a:r>
            <a:r>
              <a:rPr lang="en-US" sz="2400" dirty="0" err="1"/>
              <a:t>nach</a:t>
            </a:r>
            <a:r>
              <a:rPr lang="en-US" sz="2400" dirty="0"/>
              <a:t> dem Tod von der </a:t>
            </a:r>
            <a:r>
              <a:rPr lang="en-US" sz="2400" dirty="0" err="1"/>
              <a:t>Königin</a:t>
            </a:r>
            <a:r>
              <a:rPr lang="en-US" sz="2400" dirty="0"/>
              <a:t> Elisabeth </a:t>
            </a:r>
          </a:p>
          <a:p>
            <a:r>
              <a:rPr lang="en-US" sz="2400" dirty="0" err="1"/>
              <a:t>Reise</a:t>
            </a:r>
            <a:r>
              <a:rPr lang="en-US" sz="2400" dirty="0"/>
              <a:t> </a:t>
            </a:r>
            <a:r>
              <a:rPr lang="en-US" sz="2400" dirty="0" err="1"/>
              <a:t>nach</a:t>
            </a:r>
            <a:r>
              <a:rPr lang="en-US" sz="2400" dirty="0"/>
              <a:t> </a:t>
            </a:r>
            <a:r>
              <a:rPr lang="en-US" sz="2400" dirty="0" err="1"/>
              <a:t>Sizilien</a:t>
            </a:r>
            <a:r>
              <a:rPr lang="en-US" sz="2400" dirty="0"/>
              <a:t> da man </a:t>
            </a:r>
            <a:r>
              <a:rPr lang="en-US" sz="2400" dirty="0" err="1"/>
              <a:t>ihr</a:t>
            </a:r>
            <a:r>
              <a:rPr lang="en-US" sz="2400" dirty="0"/>
              <a:t> </a:t>
            </a:r>
            <a:r>
              <a:rPr lang="en-US" sz="2400" dirty="0" err="1"/>
              <a:t>einen</a:t>
            </a:r>
            <a:r>
              <a:rPr lang="en-US" sz="2400" dirty="0"/>
              <a:t> </a:t>
            </a:r>
            <a:r>
              <a:rPr lang="en-US" sz="2400" dirty="0" err="1"/>
              <a:t>adeligen</a:t>
            </a:r>
            <a:r>
              <a:rPr lang="en-US" sz="2400" dirty="0"/>
              <a:t> </a:t>
            </a:r>
            <a:r>
              <a:rPr lang="en-US" sz="2400" dirty="0" err="1"/>
              <a:t>Ehemann</a:t>
            </a:r>
            <a:r>
              <a:rPr lang="en-US" sz="2400" dirty="0"/>
              <a:t> </a:t>
            </a:r>
            <a:r>
              <a:rPr lang="en-US" sz="2400" dirty="0" err="1"/>
              <a:t>versprach</a:t>
            </a:r>
            <a:endParaRPr lang="en-US" sz="2400" dirty="0"/>
          </a:p>
          <a:p>
            <a:r>
              <a:rPr lang="en-US" sz="2400" dirty="0" err="1"/>
              <a:t>nach</a:t>
            </a:r>
            <a:r>
              <a:rPr lang="en-US" sz="2400" dirty="0"/>
              <a:t> dem Tod </a:t>
            </a:r>
            <a:r>
              <a:rPr lang="en-US" sz="2400" dirty="0" err="1"/>
              <a:t>vom</a:t>
            </a:r>
            <a:r>
              <a:rPr lang="en-US" sz="2400" dirty="0"/>
              <a:t> </a:t>
            </a:r>
            <a:r>
              <a:rPr lang="en-US" sz="2400" dirty="0" err="1"/>
              <a:t>Ehemann</a:t>
            </a:r>
            <a:r>
              <a:rPr lang="en-US" sz="2400" dirty="0"/>
              <a:t> </a:t>
            </a:r>
            <a:r>
              <a:rPr lang="en-US" sz="2400" dirty="0" err="1"/>
              <a:t>wollte</a:t>
            </a:r>
            <a:r>
              <a:rPr lang="en-US" sz="2400" dirty="0"/>
              <a:t> </a:t>
            </a:r>
            <a:r>
              <a:rPr lang="en-US" sz="2400" dirty="0" err="1"/>
              <a:t>sie</a:t>
            </a:r>
            <a:r>
              <a:rPr lang="en-US" sz="2400" dirty="0"/>
              <a:t> </a:t>
            </a:r>
            <a:r>
              <a:rPr lang="en-US" sz="2400" dirty="0" err="1"/>
              <a:t>zurück</a:t>
            </a:r>
            <a:r>
              <a:rPr lang="en-US" sz="2400" dirty="0"/>
              <a:t> </a:t>
            </a:r>
            <a:r>
              <a:rPr lang="en-US" sz="2400" dirty="0" err="1"/>
              <a:t>nach</a:t>
            </a:r>
            <a:r>
              <a:rPr lang="en-US" sz="2400" dirty="0"/>
              <a:t> </a:t>
            </a:r>
            <a:r>
              <a:rPr lang="en-US" sz="2400" dirty="0" err="1"/>
              <a:t>Spanien</a:t>
            </a:r>
            <a:endParaRPr lang="en-US" sz="2400" dirty="0"/>
          </a:p>
          <a:p>
            <a:r>
              <a:rPr lang="en-US" sz="2400" dirty="0" err="1"/>
              <a:t>verliebte</a:t>
            </a:r>
            <a:r>
              <a:rPr lang="en-US" sz="2400" dirty="0"/>
              <a:t> </a:t>
            </a:r>
            <a:r>
              <a:rPr lang="en-US" sz="2400" dirty="0" err="1"/>
              <a:t>sich</a:t>
            </a:r>
            <a:r>
              <a:rPr lang="en-US" sz="2400" dirty="0"/>
              <a:t> in den </a:t>
            </a:r>
            <a:r>
              <a:rPr lang="en-US" sz="2400" dirty="0" err="1"/>
              <a:t>Kapitän</a:t>
            </a:r>
            <a:r>
              <a:rPr lang="en-US" sz="2400" dirty="0"/>
              <a:t> und </a:t>
            </a:r>
            <a:r>
              <a:rPr lang="en-US" sz="2400" dirty="0" err="1"/>
              <a:t>heiratet</a:t>
            </a:r>
            <a:r>
              <a:rPr lang="en-US" sz="2400" dirty="0"/>
              <a:t> </a:t>
            </a:r>
            <a:r>
              <a:rPr lang="en-US" sz="2400" dirty="0" err="1"/>
              <a:t>noch</a:t>
            </a:r>
            <a:r>
              <a:rPr lang="en-US" sz="2400" dirty="0"/>
              <a:t> </a:t>
            </a:r>
            <a:r>
              <a:rPr lang="en-US" sz="2400" dirty="0" err="1"/>
              <a:t>einmal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Umzug</a:t>
            </a:r>
            <a:r>
              <a:rPr lang="en-US" sz="2400" dirty="0"/>
              <a:t> in die Heimat des </a:t>
            </a:r>
            <a:r>
              <a:rPr lang="en-US" sz="2400" dirty="0" err="1"/>
              <a:t>neuen</a:t>
            </a:r>
            <a:r>
              <a:rPr lang="en-US" sz="2400" dirty="0"/>
              <a:t> </a:t>
            </a:r>
            <a:r>
              <a:rPr lang="en-US" sz="2400" dirty="0" err="1"/>
              <a:t>Ehemannes</a:t>
            </a:r>
            <a:r>
              <a:rPr lang="en-US" sz="2400" dirty="0"/>
              <a:t> </a:t>
            </a:r>
            <a:r>
              <a:rPr lang="en-US" sz="2400" dirty="0" err="1"/>
              <a:t>nach</a:t>
            </a:r>
            <a:r>
              <a:rPr lang="en-US" sz="2400" dirty="0"/>
              <a:t> </a:t>
            </a:r>
            <a:r>
              <a:rPr lang="en-US" sz="2400" dirty="0" err="1"/>
              <a:t>Genua</a:t>
            </a:r>
            <a:endParaRPr lang="en-US" sz="2400" dirty="0"/>
          </a:p>
          <a:p>
            <a:r>
              <a:rPr lang="en-US" sz="2400" dirty="0" err="1"/>
              <a:t>malte</a:t>
            </a:r>
            <a:r>
              <a:rPr lang="en-US" sz="2400" dirty="0"/>
              <a:t> </a:t>
            </a:r>
            <a:r>
              <a:rPr lang="en-US" sz="2400" dirty="0" err="1"/>
              <a:t>dort</a:t>
            </a:r>
            <a:r>
              <a:rPr lang="en-US" sz="2400" dirty="0"/>
              <a:t> und gab </a:t>
            </a:r>
            <a:r>
              <a:rPr lang="en-US" sz="2400" dirty="0" err="1"/>
              <a:t>Unterricht</a:t>
            </a:r>
            <a:endParaRPr lang="en-US" sz="2400" dirty="0"/>
          </a:p>
          <a:p>
            <a:r>
              <a:rPr lang="en-US" sz="2400" dirty="0" err="1"/>
              <a:t>verstorben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sie</a:t>
            </a:r>
            <a:r>
              <a:rPr lang="en-US" sz="2400" dirty="0"/>
              <a:t> am 16. November 1625 in Palermo </a:t>
            </a:r>
          </a:p>
        </p:txBody>
      </p:sp>
      <p:pic>
        <p:nvPicPr>
          <p:cNvPr id="5122" name="Picture 2" descr="Palermo Turismo - La tomba di Sofonisba Anguissola">
            <a:extLst>
              <a:ext uri="{FF2B5EF4-FFF2-40B4-BE49-F238E27FC236}">
                <a16:creationId xmlns:a16="http://schemas.microsoft.com/office/drawing/2014/main" id="{67C7B8F0-C41E-1A2E-3BE1-9265C3BEB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0" r="16407" b="2"/>
          <a:stretch/>
        </p:blipFill>
        <p:spPr bwMode="auto">
          <a:xfrm>
            <a:off x="8471127" y="3069021"/>
            <a:ext cx="2987444" cy="2983821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Rectangle 5132">
            <a:extLst>
              <a:ext uri="{FF2B5EF4-FFF2-40B4-BE49-F238E27FC236}">
                <a16:creationId xmlns:a16="http://schemas.microsoft.com/office/drawing/2014/main" id="{A649C214-D583-4DF7-88CA-1EE5EA0DD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9BC0C43-579C-85B3-F6B4-4F09B0081FB7}"/>
              </a:ext>
            </a:extLst>
          </p:cNvPr>
          <p:cNvSpPr txBox="1"/>
          <p:nvPr/>
        </p:nvSpPr>
        <p:spPr>
          <a:xfrm>
            <a:off x="8660524" y="2490556"/>
            <a:ext cx="279804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Grab in Palermo </a:t>
            </a:r>
          </a:p>
        </p:txBody>
      </p:sp>
    </p:spTree>
    <p:extLst>
      <p:ext uri="{BB962C8B-B14F-4D97-AF65-F5344CB8AC3E}">
        <p14:creationId xmlns:p14="http://schemas.microsoft.com/office/powerpoint/2010/main" val="3687480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D13977-27D9-E2E9-380C-B80E17090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/>
              <a:t>Bedeutsame Kunstwerke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0E59D0-2F87-0412-A3C7-D5EA23A3A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AT" dirty="0"/>
              <a:t>Selbstportrait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16CEC16-2C9C-E952-9A39-02BF6A6B8E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AT" dirty="0"/>
              <a:t>Drei </a:t>
            </a:r>
            <a:r>
              <a:rPr lang="de-AT" dirty="0" err="1"/>
              <a:t>schwestern</a:t>
            </a:r>
            <a:r>
              <a:rPr lang="de-AT" dirty="0"/>
              <a:t> beim Schachspiel </a:t>
            </a:r>
          </a:p>
        </p:txBody>
      </p:sp>
      <p:pic>
        <p:nvPicPr>
          <p:cNvPr id="6146" name="Picture 2" descr="Sofonisba Anguissola – pfingstart.at">
            <a:extLst>
              <a:ext uri="{FF2B5EF4-FFF2-40B4-BE49-F238E27FC236}">
                <a16:creationId xmlns:a16="http://schemas.microsoft.com/office/drawing/2014/main" id="{E52DCCBD-E40C-5BC9-20DC-CE74A274ED19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939" y="2909888"/>
            <a:ext cx="4005047" cy="299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unsthistorisches Museum: Selbstbildnis">
            <a:extLst>
              <a:ext uri="{FF2B5EF4-FFF2-40B4-BE49-F238E27FC236}">
                <a16:creationId xmlns:a16="http://schemas.microsoft.com/office/drawing/2014/main" id="{507F0456-2197-FD01-A49A-D2F30BE19DC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80" y="2909888"/>
            <a:ext cx="2132840" cy="299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501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37305-1991-9BEB-8AFC-154E910B0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/>
              <a:t>Bedeutsame </a:t>
            </a:r>
            <a:r>
              <a:rPr lang="de-AT" dirty="0" err="1"/>
              <a:t>kunstwerke</a:t>
            </a:r>
            <a:r>
              <a:rPr lang="de-AT" dirty="0"/>
              <a:t>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30B60ED-7D23-C353-46BE-D5EAEE44E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AT" dirty="0"/>
              <a:t>Selbstportrait an der </a:t>
            </a:r>
            <a:r>
              <a:rPr lang="de-AT" dirty="0" err="1"/>
              <a:t>staffelei</a:t>
            </a:r>
            <a:r>
              <a:rPr lang="de-AT" dirty="0"/>
              <a:t>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0176D0A-530E-E274-A88F-DA6EC3EB25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24828" y="2075938"/>
            <a:ext cx="4800600" cy="63252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AT" dirty="0"/>
              <a:t>Drei </a:t>
            </a:r>
            <a:r>
              <a:rPr lang="de-AT" dirty="0" err="1"/>
              <a:t>kinder</a:t>
            </a:r>
            <a:r>
              <a:rPr lang="de-AT" dirty="0"/>
              <a:t> mit Hund </a:t>
            </a:r>
          </a:p>
        </p:txBody>
      </p:sp>
      <p:pic>
        <p:nvPicPr>
          <p:cNvPr id="7170" name="Picture 2" descr="Kunstdrucke von Sofonisba Anguissola">
            <a:extLst>
              <a:ext uri="{FF2B5EF4-FFF2-40B4-BE49-F238E27FC236}">
                <a16:creationId xmlns:a16="http://schemas.microsoft.com/office/drawing/2014/main" id="{83334BB6-5DA2-92DA-CE24-27D5765B041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629" y="2909888"/>
            <a:ext cx="2527942" cy="299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rei Kinder mit Hund di Sofonisba Anguissola von Sofonisba Anguissola -  Ölgemälde Reproduktion">
            <a:extLst>
              <a:ext uri="{FF2B5EF4-FFF2-40B4-BE49-F238E27FC236}">
                <a16:creationId xmlns:a16="http://schemas.microsoft.com/office/drawing/2014/main" id="{62E3CEA5-48F9-BA9D-A027-5F31419BCD7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320" y="2909888"/>
            <a:ext cx="3698286" cy="299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459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85637A-C485-0250-EC3D-AAD783DC0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/>
              <a:t>Bedeutsame </a:t>
            </a:r>
            <a:r>
              <a:rPr lang="de-AT" dirty="0" err="1"/>
              <a:t>kunstwerke</a:t>
            </a:r>
            <a:r>
              <a:rPr lang="de-AT" dirty="0"/>
              <a:t>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B22EF5-A81C-9D79-BEF6-250DC40D3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AT" dirty="0"/>
              <a:t>Portrait ihrer </a:t>
            </a:r>
            <a:r>
              <a:rPr lang="de-AT" dirty="0" err="1"/>
              <a:t>schwester</a:t>
            </a:r>
            <a:r>
              <a:rPr lang="de-AT" dirty="0"/>
              <a:t> </a:t>
            </a:r>
            <a:r>
              <a:rPr lang="de-AT" dirty="0" err="1"/>
              <a:t>elena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C6FFA0A-3B2B-F025-04DF-6A8EFF8218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3864" y="2060298"/>
            <a:ext cx="4800600" cy="63252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AT" dirty="0"/>
              <a:t>Maria mit dem </a:t>
            </a:r>
            <a:r>
              <a:rPr lang="de-AT" dirty="0" err="1"/>
              <a:t>kinde</a:t>
            </a:r>
            <a:r>
              <a:rPr lang="de-AT" dirty="0"/>
              <a:t> </a:t>
            </a:r>
          </a:p>
        </p:txBody>
      </p:sp>
      <p:pic>
        <p:nvPicPr>
          <p:cNvPr id="8194" name="Picture 2" descr="Elena Anguissola – Wikipedia">
            <a:extLst>
              <a:ext uri="{FF2B5EF4-FFF2-40B4-BE49-F238E27FC236}">
                <a16:creationId xmlns:a16="http://schemas.microsoft.com/office/drawing/2014/main" id="{DB05A290-B41C-D4A5-B190-867DE9E9E7F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202" y="2909888"/>
            <a:ext cx="2186796" cy="299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DDF90C34-51A9-BC89-F9FD-CEF91AB1F6B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774590" y="2909888"/>
            <a:ext cx="2519746" cy="299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30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1DCED7-3CD9-7769-A13E-57E667AE1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Und zum Schluss….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B36F115-3401-A2AC-ABAC-3EC68FF00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7300" y="1300480"/>
            <a:ext cx="9681972" cy="4605020"/>
          </a:xfrm>
        </p:spPr>
        <p:txBody>
          <a:bodyPr/>
          <a:lstStyle/>
          <a:p>
            <a:pPr algn="ctr"/>
            <a:r>
              <a:rPr lang="de-AT" sz="4000" dirty="0"/>
              <a:t>Es gab nur wenige Frauen die als Künstlerinnen arbeiten durften und konnten</a:t>
            </a:r>
          </a:p>
          <a:p>
            <a:pPr algn="ctr"/>
            <a:endParaRPr lang="de-AT" sz="4000" dirty="0"/>
          </a:p>
          <a:p>
            <a:pPr algn="ctr"/>
            <a:r>
              <a:rPr lang="de-AT" sz="4000" dirty="0"/>
              <a:t>Erste Künstlerin der Renaissance die international bekannt wurde</a:t>
            </a: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26122484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0</TotalTime>
  <Words>304</Words>
  <Application>Microsoft Office PowerPoint</Application>
  <PresentationFormat>Breitbild</PresentationFormat>
  <Paragraphs>54</Paragraphs>
  <Slides>10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Algerian</vt:lpstr>
      <vt:lpstr>Arial</vt:lpstr>
      <vt:lpstr>Calibri</vt:lpstr>
      <vt:lpstr>Gill Sans MT</vt:lpstr>
      <vt:lpstr>Impact</vt:lpstr>
      <vt:lpstr>Badge</vt:lpstr>
      <vt:lpstr> Anguissola Sofonisba</vt:lpstr>
      <vt:lpstr>Wichtigste Informationen  </vt:lpstr>
      <vt:lpstr>Ihr weg zur kunst</vt:lpstr>
      <vt:lpstr>Sofonisba anguissola in madrid</vt:lpstr>
      <vt:lpstr>Ihr weiteres leben… </vt:lpstr>
      <vt:lpstr>Bedeutsame Kunstwerke </vt:lpstr>
      <vt:lpstr>Bedeutsame kunstwerke </vt:lpstr>
      <vt:lpstr>Bedeutsame kunstwerke </vt:lpstr>
      <vt:lpstr>Und zum Schluss…. </vt:lpstr>
      <vt:lpstr>Woher hab ich die infos?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Anguissola Sofonisba</dc:title>
  <dc:creator>Annika Mackowiak</dc:creator>
  <cp:lastModifiedBy>Annika Mackowiak</cp:lastModifiedBy>
  <cp:revision>5</cp:revision>
  <dcterms:created xsi:type="dcterms:W3CDTF">2022-11-09T15:07:47Z</dcterms:created>
  <dcterms:modified xsi:type="dcterms:W3CDTF">2022-11-09T19:22:11Z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